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5" r:id="rId5"/>
    <p:sldId id="268" r:id="rId6"/>
    <p:sldId id="266" r:id="rId7"/>
    <p:sldId id="257" r:id="rId8"/>
    <p:sldId id="273" r:id="rId9"/>
    <p:sldId id="270" r:id="rId10"/>
    <p:sldId id="269" r:id="rId11"/>
    <p:sldId id="267" r:id="rId12"/>
    <p:sldId id="271" r:id="rId13"/>
    <p:sldId id="272" r:id="rId14"/>
    <p:sldId id="26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2982" autoAdjust="0"/>
  </p:normalViewPr>
  <p:slideViewPr>
    <p:cSldViewPr snapToGrid="0">
      <p:cViewPr varScale="1">
        <p:scale>
          <a:sx n="83" d="100"/>
          <a:sy n="83" d="100"/>
        </p:scale>
        <p:origin x="30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37857254580999"/>
          <c:y val="0.114173228346457"/>
          <c:w val="0.48472485507168001"/>
          <c:h val="0.83746307561815403"/>
        </c:manualLayout>
      </c:layout>
      <c:pie3DChart>
        <c:varyColors val="1"/>
        <c:ser>
          <c:idx val="0"/>
          <c:order val="0"/>
          <c:spPr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9A4D-4558-BF3C-E942C9D5E577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9A4D-4558-BF3C-E942C9D5E577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A4D-4558-BF3C-E942C9D5E577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9A4D-4558-BF3C-E942C9D5E577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9A4D-4558-BF3C-E942C9D5E577}"/>
              </c:ext>
            </c:extLst>
          </c:dPt>
          <c:dLbls>
            <c:dLbl>
              <c:idx val="0"/>
              <c:layout>
                <c:manualLayout>
                  <c:x val="2.4981783096046799E-2"/>
                  <c:y val="-2.1407402814805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D-4558-BF3C-E942C9D5E577}"/>
                </c:ext>
              </c:extLst>
            </c:dLbl>
            <c:dLbl>
              <c:idx val="1"/>
              <c:layout>
                <c:manualLayout>
                  <c:x val="-8.71611166145452E-3"/>
                  <c:y val="2.9487804499748901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35.4%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D-4558-BF3C-E942C9D5E57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/>
                      <a:t>8.5%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4D-4558-BF3C-E942C9D5E577}"/>
                </c:ext>
              </c:extLst>
            </c:dLbl>
            <c:dLbl>
              <c:idx val="3"/>
              <c:layout>
                <c:manualLayout>
                  <c:x val="-1.9691794297698899E-2"/>
                  <c:y val="-1.21515544202967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45.5%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4D-4558-BF3C-E942C9D5E577}"/>
                </c:ext>
              </c:extLst>
            </c:dLbl>
            <c:dLbl>
              <c:idx val="4"/>
              <c:layout>
                <c:manualLayout>
                  <c:x val="-4.4482271673338E-2"/>
                  <c:y val="6.9527778478951197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6.2%</a:t>
                    </a:r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4D-4558-BF3C-E942C9D5E57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400"/>
                      <a:t>0.4%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4D-4558-BF3C-E942C9D5E577}"/>
                </c:ext>
              </c:extLst>
            </c:dLbl>
            <c:dLbl>
              <c:idx val="6"/>
              <c:layout>
                <c:manualLayout>
                  <c:x val="-2.1295352786783999E-2"/>
                  <c:y val="-2.14074028148056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3.7%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4D-4558-BF3C-E942C9D5E577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PowerPoint]Sheet1'!$A$1:$A$7</c:f>
              <c:strCache>
                <c:ptCount val="7"/>
                <c:pt idx="0">
                  <c:v>American Indian/ Alaskan Native</c:v>
                </c:pt>
                <c:pt idx="1">
                  <c:v>Asian/Pacific Islander</c:v>
                </c:pt>
                <c:pt idx="2">
                  <c:v>African American</c:v>
                </c:pt>
                <c:pt idx="3">
                  <c:v>Hispanic</c:v>
                </c:pt>
                <c:pt idx="4">
                  <c:v>White</c:v>
                </c:pt>
                <c:pt idx="5">
                  <c:v>Decline to State</c:v>
                </c:pt>
                <c:pt idx="6">
                  <c:v>Multiple</c:v>
                </c:pt>
              </c:strCache>
            </c:strRef>
          </c:cat>
          <c:val>
            <c:numRef>
              <c:f>'[Chart in Microsoft PowerPoint]Sheet1'!$B$1:$B$7</c:f>
              <c:numCache>
                <c:formatCode>General</c:formatCode>
                <c:ptCount val="7"/>
                <c:pt idx="0">
                  <c:v>0.3</c:v>
                </c:pt>
                <c:pt idx="1">
                  <c:v>35.4</c:v>
                </c:pt>
                <c:pt idx="2">
                  <c:v>8.5</c:v>
                </c:pt>
                <c:pt idx="3">
                  <c:v>45.5</c:v>
                </c:pt>
                <c:pt idx="4">
                  <c:v>6.2</c:v>
                </c:pt>
                <c:pt idx="5">
                  <c:v>0.4</c:v>
                </c:pt>
                <c:pt idx="6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4D-4558-BF3C-E942C9D5E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547294612963295"/>
          <c:y val="0"/>
          <c:w val="0.302641713975979"/>
          <c:h val="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FF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F2DF-1697-45E2-A438-7609D4390F0A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567D-FC50-46EB-8C28-FF46F33D4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Tier</a:t>
            </a:r>
            <a:r>
              <a:rPr lang="en-US" baseline="0" dirty="0"/>
              <a:t> II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85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Gradual Release of Responsibility – Exemplar – I DO/ Side by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Leadership Academy &amp; Shadow the Exemplar ABC/</a:t>
            </a:r>
            <a:r>
              <a:rPr lang="en-US" altLang="en-US" dirty="0" err="1"/>
              <a:t>CalTAC</a:t>
            </a:r>
            <a:r>
              <a:rPr lang="en-US" altLang="en-US" dirty="0"/>
              <a:t>/District Alone with consultation/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Scale up in District Coaches: 1 FTE +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halfs</a:t>
            </a:r>
            <a:r>
              <a:rPr lang="en-US" altLang="en-US" baseline="0" dirty="0"/>
              <a:t> (Michelle) +2 HS only site coaches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CHS/GAHR…….3 more HS not trained as of yet…will come back to that later….5 year grant came when they felt ready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/>
              <a:t>CHS volunteered first, all schools came to it on own time</a:t>
            </a:r>
          </a:p>
          <a:p>
            <a:endParaRPr lang="en-US" altLang="en-US" baseline="0" dirty="0"/>
          </a:p>
          <a:p>
            <a:endParaRPr lang="en-US" alt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34838" y="8976836"/>
            <a:ext cx="3162794" cy="47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86AE9D5-F46B-4D87-A767-8197070EF1E2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6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342900" defTabSz="9144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bg1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Elementary vs. High School Contexts (size, students, silos)</a:t>
            </a:r>
          </a:p>
          <a:p>
            <a:pPr marL="1714500" lvl="3" indent="-342900" defTabSz="914400">
              <a:buFont typeface="Times New Roman" panose="02020603050405020304" pitchFamily="18" charset="0"/>
              <a:buChar char="&gt;"/>
            </a:pPr>
            <a:r>
              <a:rPr lang="en-US" altLang="en-US" sz="2800" b="1" dirty="0">
                <a:solidFill>
                  <a:schemeClr val="bg1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Need to differentiate for high schools</a:t>
            </a:r>
          </a:p>
          <a:p>
            <a:pPr marL="1714500" lvl="3" indent="-342900" defTabSz="914400">
              <a:buFont typeface="Times New Roman" panose="02020603050405020304" pitchFamily="18" charset="0"/>
              <a:buChar char="&gt;"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 CENA" panose="02000000000000000000" pitchFamily="2" charset="0"/>
                <a:cs typeface="Times New Roman" panose="02020603050405020304" pitchFamily="18" charset="0"/>
              </a:rPr>
              <a:t>Engineer the environment for structured exploration</a:t>
            </a:r>
          </a:p>
          <a:p>
            <a:pPr lvl="3" defTabSz="914400"/>
            <a:r>
              <a:rPr lang="en-US" altLang="en-US" sz="2800" b="1" dirty="0">
                <a:solidFill>
                  <a:schemeClr val="bg1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 CENA" panose="02000000000000000000" pitchFamily="2" charset="0"/>
                <a:cs typeface="Times New Roman" panose="02020603050405020304" pitchFamily="18" charset="0"/>
              </a:rPr>
              <a:t>no pressure, just exploration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 CENA" panose="02000000000000000000" pitchFamily="2" charset="0"/>
                <a:cs typeface="Times New Roman" panose="02020603050405020304" pitchFamily="18" charset="0"/>
              </a:rPr>
              <a:t> and collaboration through        </a:t>
            </a:r>
          </a:p>
          <a:p>
            <a:pPr lvl="3" defTabSz="914400"/>
            <a:r>
              <a:rPr lang="en-US" altLang="en-US" sz="2800" b="1" dirty="0">
                <a:solidFill>
                  <a:schemeClr val="bg1"/>
                </a:solidFill>
                <a:latin typeface="AR CENA" panose="02000000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 CENA" panose="02000000000000000000" pitchFamily="2" charset="0"/>
                <a:cs typeface="Times New Roman" panose="02020603050405020304" pitchFamily="18" charset="0"/>
              </a:rPr>
              <a:t>Community of Practice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to tell stories…moving toward</a:t>
            </a:r>
            <a:r>
              <a:rPr lang="en-US" baseline="0" dirty="0"/>
              <a:t> building data decision system</a:t>
            </a:r>
          </a:p>
          <a:p>
            <a:r>
              <a:rPr lang="en-US" baseline="0" dirty="0"/>
              <a:t>Using the they do, side by side, we do model</a:t>
            </a:r>
          </a:p>
          <a:p>
            <a:r>
              <a:rPr lang="en-US" baseline="0" dirty="0"/>
              <a:t>Exemplar with CALTAC PBIS</a:t>
            </a:r>
          </a:p>
          <a:p>
            <a:r>
              <a:rPr lang="en-US" baseline="0" dirty="0"/>
              <a:t>Federal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C794B-5300-4930-AB02-4143F95E0F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29 sites,</a:t>
            </a:r>
            <a:r>
              <a:rPr lang="en-US" baseline="0" dirty="0"/>
              <a:t> 15 have students populations where 50% or more have Free and Reduced Lunch and parents did not graduate from HS.</a:t>
            </a:r>
          </a:p>
          <a:p>
            <a:r>
              <a:rPr lang="en-US" baseline="0" dirty="0"/>
              <a:t>About 1/3 of schools the percentage is 80% or higher.</a:t>
            </a:r>
          </a:p>
          <a:p>
            <a:r>
              <a:rPr lang="en-US" baseline="0" dirty="0"/>
              <a:t>Gangs, languages, violence up tick </a:t>
            </a:r>
            <a:r>
              <a:rPr lang="en-US" baseline="0"/>
              <a:t>since 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005-BDA4-4E2B-8B93-DA7ADCA6F3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Videos</a:t>
            </a:r>
          </a:p>
          <a:p>
            <a:r>
              <a:rPr lang="en-US" dirty="0"/>
              <a:t>Visuals</a:t>
            </a:r>
            <a:r>
              <a:rPr lang="en-US" baseline="0" dirty="0"/>
              <a:t> posters</a:t>
            </a:r>
          </a:p>
          <a:p>
            <a:r>
              <a:rPr lang="en-US" baseline="0" dirty="0"/>
              <a:t>Policies Cell Phone, STRIVE, Academic Integrity</a:t>
            </a:r>
          </a:p>
          <a:p>
            <a:r>
              <a:rPr lang="en-US" baseline="0" dirty="0"/>
              <a:t>The Cerritos Way-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of team</a:t>
            </a:r>
          </a:p>
          <a:p>
            <a:r>
              <a:rPr lang="en-US" dirty="0"/>
              <a:t>Departments</a:t>
            </a:r>
          </a:p>
          <a:p>
            <a:r>
              <a:rPr lang="en-US" dirty="0"/>
              <a:t>Be honest- and frank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3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Voice where and how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Data</a:t>
            </a:r>
            <a:r>
              <a:rPr lang="en-US" baseline="0" dirty="0"/>
              <a:t> for decision making</a:t>
            </a:r>
          </a:p>
          <a:p>
            <a:r>
              <a:rPr lang="en-US" baseline="0" dirty="0"/>
              <a:t>Outcome data</a:t>
            </a:r>
          </a:p>
          <a:p>
            <a:r>
              <a:rPr lang="en-US" baseline="0" dirty="0"/>
              <a:t>ODR- School Climate- NAMI on campus</a:t>
            </a:r>
          </a:p>
          <a:p>
            <a:r>
              <a:rPr lang="en-US" baseline="0" dirty="0"/>
              <a:t>California Safe School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34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Discipline Process ?</a:t>
            </a:r>
            <a:r>
              <a:rPr lang="en-US" baseline="0" dirty="0"/>
              <a:t>    		What kids can benefit from a self management system   </a:t>
            </a:r>
            <a:endParaRPr lang="en-US" dirty="0"/>
          </a:p>
          <a:p>
            <a:endParaRPr lang="en-US" dirty="0"/>
          </a:p>
          <a:p>
            <a:r>
              <a:rPr lang="en-US" dirty="0"/>
              <a:t>ODR/Nomination</a:t>
            </a:r>
            <a:r>
              <a:rPr lang="en-US" baseline="0" dirty="0"/>
              <a:t> Form		Working with Special Ed</a:t>
            </a:r>
          </a:p>
          <a:p>
            <a:endParaRPr lang="en-US" baseline="0" dirty="0"/>
          </a:p>
          <a:p>
            <a:r>
              <a:rPr lang="en-US" baseline="0" dirty="0"/>
              <a:t>How is this being set up		Hour Power Programs</a:t>
            </a:r>
          </a:p>
          <a:p>
            <a:endParaRPr lang="en-US" baseline="0" dirty="0"/>
          </a:p>
          <a:p>
            <a:r>
              <a:rPr lang="en-US" baseline="0" dirty="0"/>
              <a:t>SST – </a:t>
            </a:r>
          </a:p>
          <a:p>
            <a:r>
              <a:rPr lang="en-US" baseline="0" dirty="0"/>
              <a:t>Check in Check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567D-FC50-46EB-8C28-FF46F33D4C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3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7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0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3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7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8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0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2/9/2018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1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pd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1A9579-DDFF-40A7-B991-E9671EA6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1" y="205483"/>
            <a:ext cx="8010309" cy="629824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227DF8-22B1-47E5-A0E8-E4392976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68" y="-1158410"/>
            <a:ext cx="3911029" cy="173736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Berlin Sans FB Demi" panose="020E0802020502020306" pitchFamily="34" charset="0"/>
              </a:rPr>
              <a:t>HS-PBIS Symposium 2018</a:t>
            </a:r>
            <a:br>
              <a:rPr lang="en-US" sz="2000" dirty="0">
                <a:latin typeface="Berlin Sans FB Demi" panose="020E0802020502020306" pitchFamily="34" charset="0"/>
              </a:rPr>
            </a:br>
            <a:br>
              <a:rPr lang="en-US" sz="2000" dirty="0">
                <a:latin typeface="Berlin Sans FB Demi" panose="020E0802020502020306" pitchFamily="34" charset="0"/>
              </a:rPr>
            </a:br>
            <a:endParaRPr lang="en-US" sz="2000" dirty="0">
              <a:latin typeface="Berlin Sans FB Demi" panose="020E0802020502020306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8C118E7-2961-4C3D-8680-A5CE8B52E3A5}"/>
              </a:ext>
            </a:extLst>
          </p:cNvPr>
          <p:cNvSpPr txBox="1">
            <a:spLocks/>
          </p:cNvSpPr>
          <p:nvPr/>
        </p:nvSpPr>
        <p:spPr>
          <a:xfrm>
            <a:off x="8304087" y="401697"/>
            <a:ext cx="3946989" cy="5649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Berlin Sans FB Demi" panose="020E0802020502020306" pitchFamily="34" charset="0"/>
            </a:endParaRPr>
          </a:p>
          <a:p>
            <a:pPr algn="ctr"/>
            <a:endParaRPr lang="en-US" sz="3600" dirty="0">
              <a:latin typeface="Berlin Sans FB Demi" panose="020E0802020502020306" pitchFamily="34" charset="0"/>
            </a:endParaRPr>
          </a:p>
          <a:p>
            <a:pPr algn="ctr"/>
            <a:endParaRPr lang="en-US" sz="3600" dirty="0">
              <a:latin typeface="Berlin Sans FB Demi" panose="020E0802020502020306" pitchFamily="34" charset="0"/>
            </a:endParaRPr>
          </a:p>
          <a:p>
            <a:pPr algn="ctr"/>
            <a:endParaRPr lang="en-US" sz="3600" dirty="0">
              <a:latin typeface="Berlin Sans FB Demi" panose="020E0802020502020306" pitchFamily="34" charset="0"/>
            </a:endParaRPr>
          </a:p>
          <a:p>
            <a:pPr algn="ctr"/>
            <a:endParaRPr lang="en-US" sz="3600" dirty="0">
              <a:latin typeface="Berlin Sans FB Demi" panose="020E0802020502020306" pitchFamily="34" charset="0"/>
            </a:endParaRPr>
          </a:p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Successful High School PBIS Implementation:</a:t>
            </a:r>
          </a:p>
          <a:p>
            <a:pPr algn="ctr"/>
            <a:endParaRPr lang="en-US" sz="3600" dirty="0">
              <a:latin typeface="Berlin Sans FB Demi" panose="020E0802020502020306" pitchFamily="34" charset="0"/>
            </a:endParaRPr>
          </a:p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HSPBIS Implementers Panel Discussion</a:t>
            </a:r>
          </a:p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Pat Walker</a:t>
            </a:r>
          </a:p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Megan Harding</a:t>
            </a:r>
          </a:p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Diane Middleton</a:t>
            </a:r>
          </a:p>
        </p:txBody>
      </p:sp>
    </p:spTree>
    <p:extLst>
      <p:ext uri="{BB962C8B-B14F-4D97-AF65-F5344CB8AC3E}">
        <p14:creationId xmlns:p14="http://schemas.microsoft.com/office/powerpoint/2010/main" val="100203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F6A96756-6F2D-46DD-9EC3-10720E3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198" y="0"/>
            <a:ext cx="3858802" cy="31487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  <a:t>The Cerritos Way </a:t>
            </a:r>
            <a:b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  <a:t>Office Discipline Referral </a:t>
            </a:r>
            <a:b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r>
              <a:rPr lang="en-US" sz="3111" dirty="0">
                <a:solidFill>
                  <a:srgbClr val="FFC000"/>
                </a:solidFill>
                <a:latin typeface="Berlin Sans FB Demi" panose="020E0802020502020306" pitchFamily="34" charset="0"/>
              </a:rPr>
              <a:t>* Teachers can use as accountability</a:t>
            </a:r>
            <a:br>
              <a:rPr lang="en-US" sz="3111" dirty="0">
                <a:solidFill>
                  <a:srgbClr val="FFC000"/>
                </a:solidFill>
                <a:latin typeface="Berlin Sans FB Demi" panose="020E0802020502020306" pitchFamily="34" charset="0"/>
              </a:rPr>
            </a:br>
            <a:r>
              <a:rPr lang="en-US" sz="3111" dirty="0">
                <a:solidFill>
                  <a:srgbClr val="FFC000"/>
                </a:solidFill>
                <a:latin typeface="Berlin Sans FB Demi" panose="020E0802020502020306" pitchFamily="34" charset="0"/>
              </a:rPr>
              <a:t>*Aligned with AERIES</a:t>
            </a:r>
          </a:p>
        </p:txBody>
      </p:sp>
      <p:pic>
        <p:nvPicPr>
          <p:cNvPr id="5" name="Picture 4" descr="ODR Print only second page-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454"/>
            <a:ext cx="8138800" cy="10058400"/>
          </a:xfrm>
          <a:prstGeom prst="rect">
            <a:avLst/>
          </a:prstGeom>
        </p:spPr>
      </p:pic>
      <p:pic>
        <p:nvPicPr>
          <p:cNvPr id="6" name="Picture 5" descr="ODR Print only second p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0" y="0"/>
            <a:ext cx="6376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178550-25E7-4D52-8BB0-CD69BD6F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472" y="233243"/>
            <a:ext cx="3301528" cy="64748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Students are referred by their counselor after staff concerns are documented on </a:t>
            </a:r>
            <a:r>
              <a:rPr lang="en-US" dirty="0" err="1">
                <a:solidFill>
                  <a:schemeClr val="tx1"/>
                </a:solidFill>
                <a:latin typeface="Berlin Sans FB Demi" panose="020E0802020502020306" pitchFamily="34" charset="0"/>
              </a:rPr>
              <a:t>ODRs</a:t>
            </a: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. </a:t>
            </a:r>
            <a:b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tx1"/>
                </a:solidFill>
                <a:latin typeface="Berlin Sans FB Demi" panose="020E0802020502020306" pitchFamily="34" charset="0"/>
              </a:rPr>
              <a:t>Students are assigned to an adult staff member and for intervention designed to self manage.</a:t>
            </a:r>
          </a:p>
        </p:txBody>
      </p:sp>
      <p:pic>
        <p:nvPicPr>
          <p:cNvPr id="5" name="Picture 4" descr="cico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38" y="0"/>
            <a:ext cx="7853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0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A318FA-3402-403B-A712-CAFA785D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278" y="434975"/>
            <a:ext cx="1085850" cy="504825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F6A96756-6F2D-46DD-9EC3-10720E3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798" y="5049460"/>
            <a:ext cx="3829202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>
                <a:latin typeface="Berlin Sans FB Demi" panose="020E0802020502020306" pitchFamily="34" charset="0"/>
              </a:rPr>
              <a:t>Tiered Fidelity Inventory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latin typeface="Berlin Sans FB Demi" panose="020E0802020502020306" pitchFamily="34" charset="0"/>
              </a:rPr>
              <a:t>EVALUATION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FFC000"/>
                </a:solidFill>
                <a:latin typeface="Berlin Sans FB Demi" panose="020E0802020502020306" pitchFamily="34" charset="0"/>
              </a:rPr>
              <a:t>Tier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51B9E-12FD-474A-8DDD-9AECD327F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128" y="687835"/>
            <a:ext cx="1143000" cy="4867275"/>
          </a:xfrm>
          <a:prstGeom prst="rect">
            <a:avLst/>
          </a:prstGeom>
        </p:spPr>
      </p:pic>
      <p:pic>
        <p:nvPicPr>
          <p:cNvPr id="5" name="Picture 4" descr="Screen Shot 2018-02-05 at 1.11.56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69" y="930931"/>
            <a:ext cx="7028917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955387"/>
          </a:xfrm>
        </p:spPr>
        <p:txBody>
          <a:bodyPr>
            <a:normAutofit/>
          </a:bodyPr>
          <a:lstStyle/>
          <a:p>
            <a:r>
              <a:rPr lang="en-US" dirty="0"/>
              <a:t>PBIS- “The Cerritos Way”</a:t>
            </a:r>
            <a:br>
              <a:rPr lang="en-US" dirty="0"/>
            </a:br>
            <a:r>
              <a:rPr lang="en-US" dirty="0"/>
              <a:t>a part of the WASC Action Plans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475" y="0"/>
            <a:ext cx="6661375" cy="643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3200" dirty="0">
                <a:latin typeface="Arial Black"/>
                <a:cs typeface="Arial Black"/>
              </a:rPr>
              <a:t>Action Plan 6</a:t>
            </a:r>
          </a:p>
          <a:p>
            <a:r>
              <a:rPr lang="en-US" sz="2800" dirty="0">
                <a:latin typeface="Arial Black"/>
                <a:cs typeface="Arial Black"/>
              </a:rPr>
              <a:t>Fully Implement PBIS- Positive Behavior Interventions and Support</a:t>
            </a:r>
          </a:p>
          <a:p>
            <a:r>
              <a:rPr lang="en-US" sz="2800" i="1" dirty="0">
                <a:latin typeface="Arial Black"/>
                <a:cs typeface="Arial Black"/>
              </a:rPr>
              <a:t>Rationale:</a:t>
            </a:r>
            <a:r>
              <a:rPr lang="en-US" sz="2800" dirty="0">
                <a:latin typeface="Arial Black"/>
                <a:cs typeface="Arial Black"/>
              </a:rPr>
              <a:t> </a:t>
            </a:r>
          </a:p>
          <a:p>
            <a:r>
              <a:rPr lang="en-US" sz="2800" dirty="0">
                <a:latin typeface="Arial Black"/>
                <a:cs typeface="Arial Black"/>
              </a:rPr>
              <a:t>Self Study Findings, data analysis, Needs assessment survey</a:t>
            </a:r>
          </a:p>
          <a:p>
            <a:r>
              <a:rPr lang="en-US" sz="2800" dirty="0">
                <a:latin typeface="Arial Black"/>
                <a:cs typeface="Arial Black"/>
              </a:rPr>
              <a:t>Growth Target:</a:t>
            </a:r>
          </a:p>
          <a:p>
            <a:r>
              <a:rPr lang="en-US" sz="2800" dirty="0">
                <a:latin typeface="Arial Black"/>
                <a:cs typeface="Arial Black"/>
              </a:rPr>
              <a:t>By 2021, 80% of the staff and the students will be be aware of current behavior expectations</a:t>
            </a:r>
          </a:p>
          <a:p>
            <a:endParaRPr lang="en-US" dirty="0">
              <a:latin typeface="Arial Black"/>
              <a:cs typeface="Arial Black"/>
            </a:endParaRPr>
          </a:p>
          <a:p>
            <a:endParaRPr lang="en-US" dirty="0">
              <a:latin typeface="Arial Black"/>
              <a:cs typeface="Arial Black"/>
            </a:endParaRPr>
          </a:p>
          <a:p>
            <a:pPr algn="ctr"/>
            <a:r>
              <a:rPr lang="en-US" i="1" dirty="0">
                <a:latin typeface="Arial Black"/>
                <a:cs typeface="Arial Black"/>
              </a:rPr>
              <a:t>Ready, Respect, Real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458299" y="2453091"/>
            <a:ext cx="4060880" cy="2243192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ABC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Schools Implementing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PBIS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8550" y="328439"/>
            <a:ext cx="7841324" cy="1115080"/>
          </a:xfrm>
          <a:solidFill>
            <a:srgbClr val="00B0F0"/>
          </a:solidFill>
        </p:spPr>
        <p:txBody>
          <a:bodyPr rtlCol="0"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EXEMPLAR COHORT: 2014-2015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Trainers:  </a:t>
            </a:r>
            <a:r>
              <a:rPr lang="en-US" sz="3200" b="1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CalTAC</a:t>
            </a:r>
            <a:r>
              <a:rPr lang="en-US" sz="32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-PBIS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srgbClr val="002868"/>
                </a:solidFill>
                <a:latin typeface="Berlin Sans FB Demi" panose="020E0802020502020306" pitchFamily="34" charset="0"/>
              </a:rPr>
              <a:t>Bragg ES, Juarez ES, Palms ES, </a:t>
            </a:r>
            <a:r>
              <a:rPr lang="en-US" sz="210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Furgeson</a:t>
            </a:r>
            <a:r>
              <a:rPr lang="en-US" sz="2100" dirty="0">
                <a:solidFill>
                  <a:srgbClr val="002868"/>
                </a:solidFill>
                <a:latin typeface="Berlin Sans FB Demi" panose="020E0802020502020306" pitchFamily="34" charset="0"/>
              </a:rPr>
              <a:t> ES, Willow ES,  </a:t>
            </a:r>
            <a:r>
              <a:rPr lang="en-US" sz="210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Carmenita</a:t>
            </a:r>
            <a:r>
              <a:rPr lang="en-US" sz="2100" dirty="0">
                <a:solidFill>
                  <a:srgbClr val="002868"/>
                </a:solidFill>
                <a:latin typeface="Berlin Sans FB Demi" panose="020E0802020502020306" pitchFamily="34" charset="0"/>
              </a:rPr>
              <a:t> MS, Ross MS </a:t>
            </a:r>
            <a:r>
              <a:rPr lang="en-US" sz="2100" dirty="0">
                <a:solidFill>
                  <a:srgbClr val="002868"/>
                </a:solidFill>
                <a:latin typeface="+mj-lt"/>
              </a:rPr>
              <a:t>	</a:t>
            </a:r>
            <a:r>
              <a:rPr lang="en-US" sz="2600" dirty="0">
                <a:solidFill>
                  <a:srgbClr val="002868"/>
                </a:solidFill>
                <a:latin typeface="+mj-lt"/>
              </a:rPr>
              <a:t>	</a:t>
            </a:r>
            <a:endParaRPr lang="en-US" sz="2400" dirty="0">
              <a:solidFill>
                <a:srgbClr val="002868"/>
              </a:solidFill>
              <a:latin typeface="+mj-lt"/>
            </a:endParaRPr>
          </a:p>
          <a:p>
            <a:pPr marL="91440" indent="-91440">
              <a:spcAft>
                <a:spcPts val="0"/>
              </a:spcAft>
              <a:defRPr/>
            </a:pPr>
            <a:endParaRPr lang="en-US" sz="2400" dirty="0">
              <a:solidFill>
                <a:srgbClr val="002868"/>
              </a:solidFill>
              <a:latin typeface="AR DARLING"/>
            </a:endParaRPr>
          </a:p>
        </p:txBody>
      </p:sp>
      <p:sp>
        <p:nvSpPr>
          <p:cNvPr id="50180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366720" y="1485634"/>
            <a:ext cx="2592958" cy="5261238"/>
          </a:xfrm>
          <a:solidFill>
            <a:srgbClr val="FF3333"/>
          </a:solidFill>
        </p:spPr>
        <p:txBody>
          <a:bodyPr vert="horz" lIns="91440" tIns="182880" rIns="91440" bIns="45720" rtlCol="0" anchor="ctr" anchorCtr="1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SIDE-BY SIDE COHORT: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2015-16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Tier III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000" b="1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Trainers:  </a:t>
            </a:r>
            <a:r>
              <a:rPr lang="en-US" altLang="en-US" sz="2000" b="1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CalTAC</a:t>
            </a: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-PBIS/District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000" b="1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Aloha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Carver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Hawaiian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Kennedy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Leal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Wittmann</a:t>
            </a:r>
            <a:endParaRPr lang="en-US" altLang="en-US" sz="1600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Fedde</a:t>
            </a: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 MS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Tetzlaff</a:t>
            </a: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 MS</a:t>
            </a:r>
          </a:p>
          <a:p>
            <a:pPr marL="342900" indent="-342900" algn="l"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Cerritos HS</a:t>
            </a: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7713F58-3135-4686-896C-2236A2051247}" type="slidenum">
              <a:rPr lang="es-ES" altLang="en-US" sz="1400">
                <a:solidFill>
                  <a:srgbClr val="002868"/>
                </a:solidFill>
                <a:latin typeface="AR DARLING"/>
              </a:rPr>
              <a:pPr/>
              <a:t>14</a:t>
            </a:fld>
            <a:endParaRPr lang="es-ES" altLang="en-US" sz="1400" dirty="0">
              <a:solidFill>
                <a:srgbClr val="002868"/>
              </a:solidFill>
              <a:latin typeface="AR DARLING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2984738" y="2453091"/>
            <a:ext cx="2668948" cy="42937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DISTRICT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COHORT: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2016-17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Tier II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000" b="1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Trainers:  District </a:t>
            </a:r>
          </a:p>
          <a:p>
            <a:pPr>
              <a:spcBef>
                <a:spcPts val="0"/>
              </a:spcBef>
              <a:buFont typeface="Century Gothic" panose="020B0502020202020204" pitchFamily="34" charset="0"/>
              <a:buChar char="▲"/>
            </a:pP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Elliott ES</a:t>
            </a:r>
          </a:p>
          <a:p>
            <a:pPr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Cerritos ES</a:t>
            </a:r>
          </a:p>
          <a:p>
            <a:pPr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Gonzalves</a:t>
            </a: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 ES</a:t>
            </a:r>
          </a:p>
          <a:p>
            <a:pPr>
              <a:buFont typeface="Century Gothic" panose="020B0502020202020204" pitchFamily="34" charset="0"/>
              <a:buChar char="▲"/>
              <a:defRPr/>
            </a:pPr>
            <a:r>
              <a:rPr lang="en-US" altLang="en-US" sz="1600" dirty="0">
                <a:solidFill>
                  <a:srgbClr val="002868"/>
                </a:solidFill>
                <a:latin typeface="Berlin Sans FB Demi" panose="020E0802020502020306" pitchFamily="34" charset="0"/>
              </a:rPr>
              <a:t>Melbourne</a:t>
            </a:r>
            <a:endParaRPr lang="en-US" altLang="en-US" sz="1600" kern="0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Niemes</a:t>
            </a:r>
            <a:endParaRPr lang="en-US" altLang="en-US" sz="1600" kern="0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Nixon</a:t>
            </a:r>
          </a:p>
          <a:p>
            <a:pPr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Haskell MS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78746" y="3786027"/>
            <a:ext cx="2630715" cy="296084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DISTRICT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COHORT: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2016-17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Tier II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2000" b="1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002868"/>
                </a:solidFill>
                <a:latin typeface="Berlin Sans FB Demi" panose="020E0802020502020306" pitchFamily="34" charset="0"/>
              </a:rPr>
              <a:t>Trainers:  District </a:t>
            </a:r>
          </a:p>
          <a:p>
            <a:pPr algn="ctr"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Burbank</a:t>
            </a:r>
          </a:p>
          <a:p>
            <a:pPr algn="ctr"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Stowers</a:t>
            </a:r>
            <a:endParaRPr lang="en-US" altLang="en-US" sz="1600" kern="0" dirty="0">
              <a:solidFill>
                <a:srgbClr val="002868"/>
              </a:solidFill>
              <a:latin typeface="Berlin Sans FB Demi" panose="020E0802020502020306" pitchFamily="34" charset="0"/>
            </a:endParaRPr>
          </a:p>
          <a:p>
            <a:pPr algn="ctr">
              <a:buFont typeface="Century Gothic" panose="020B0502020202020204" pitchFamily="34" charset="0"/>
              <a:buChar char="▲"/>
              <a:defRPr/>
            </a:pPr>
            <a:r>
              <a:rPr lang="en-US" altLang="en-US" sz="1600" kern="0" dirty="0" err="1">
                <a:solidFill>
                  <a:srgbClr val="002868"/>
                </a:solidFill>
                <a:latin typeface="Berlin Sans FB Demi" panose="020E0802020502020306" pitchFamily="34" charset="0"/>
              </a:rPr>
              <a:t>Gahr</a:t>
            </a:r>
            <a:r>
              <a:rPr lang="en-US" altLang="en-US" sz="1600" kern="0" dirty="0">
                <a:solidFill>
                  <a:srgbClr val="002868"/>
                </a:solidFill>
                <a:latin typeface="Berlin Sans FB Demi" panose="020E0802020502020306" pitchFamily="34" charset="0"/>
              </a:rPr>
              <a:t> HS</a:t>
            </a: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CF4F349A-2C04-4B34-9AEF-6F104BC6C054}"/>
              </a:ext>
            </a:extLst>
          </p:cNvPr>
          <p:cNvSpPr txBox="1">
            <a:spLocks/>
          </p:cNvSpPr>
          <p:nvPr/>
        </p:nvSpPr>
        <p:spPr>
          <a:xfrm>
            <a:off x="7982768" y="-1746585"/>
            <a:ext cx="4420535" cy="763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ABC USD </a:t>
            </a:r>
          </a:p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Scaling UP and Capacity Building 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F0F7A7-7537-40E9-9E15-B29355A48381}"/>
              </a:ext>
            </a:extLst>
          </p:cNvPr>
          <p:cNvSpPr/>
          <p:nvPr/>
        </p:nvSpPr>
        <p:spPr>
          <a:xfrm>
            <a:off x="534193" y="6272784"/>
            <a:ext cx="1546261" cy="34607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B8A9A9-EAA0-4DC0-9EAE-BCE8C91E97FE}"/>
              </a:ext>
            </a:extLst>
          </p:cNvPr>
          <p:cNvSpPr/>
          <p:nvPr/>
        </p:nvSpPr>
        <p:spPr>
          <a:xfrm>
            <a:off x="6220972" y="6356525"/>
            <a:ext cx="1546261" cy="34607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87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66D7-19BC-4746-879B-FCABD304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497" y="4410289"/>
            <a:ext cx="3870102" cy="1737360"/>
          </a:xfrm>
        </p:spPr>
        <p:txBody>
          <a:bodyPr>
            <a:noAutofit/>
          </a:bodyPr>
          <a:lstStyle/>
          <a:p>
            <a:pPr algn="ctr"/>
            <a:br>
              <a:rPr lang="en-US" sz="4000" dirty="0">
                <a:latin typeface="Berlin Sans FB Demi" panose="020E0802020502020306" pitchFamily="34" charset="0"/>
              </a:rPr>
            </a:br>
            <a:r>
              <a:rPr lang="en-US" sz="4000" dirty="0">
                <a:latin typeface="Berlin Sans FB Demi" panose="020E0802020502020306" pitchFamily="34" charset="0"/>
              </a:rPr>
              <a:t>Serving Up: Collaborative Conversations</a:t>
            </a:r>
            <a:br>
              <a:rPr lang="en-US" sz="4000" dirty="0">
                <a:latin typeface="Berlin Sans FB Demi" panose="020E0802020502020306" pitchFamily="34" charset="0"/>
              </a:rPr>
            </a:br>
            <a:r>
              <a:rPr lang="en-US" sz="4000" dirty="0">
                <a:latin typeface="Berlin Sans FB Demi" panose="020E0802020502020306" pitchFamily="34" charset="0"/>
              </a:rPr>
              <a:t>&amp; Opportunities for Exploration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EE801-3961-413E-A478-44ABBA16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836" y="0"/>
            <a:ext cx="3745209" cy="2917417"/>
          </a:xfrm>
          <a:prstGeom prst="rect">
            <a:avLst/>
          </a:prstGeom>
        </p:spPr>
      </p:pic>
      <p:pic>
        <p:nvPicPr>
          <p:cNvPr id="7" name="Picture 6" descr="Image result for menu template clip art">
            <a:extLst>
              <a:ext uri="{FF2B5EF4-FFF2-40B4-BE49-F238E27FC236}">
                <a16:creationId xmlns:a16="http://schemas.microsoft.com/office/drawing/2014/main" id="{8C4AA4FE-67E3-4E45-B083-43F7F7C2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00179"/>
            <a:ext cx="4124676" cy="508064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009002-2028-4F0B-AA6B-A4E3999B2AA2}"/>
              </a:ext>
            </a:extLst>
          </p:cNvPr>
          <p:cNvSpPr/>
          <p:nvPr/>
        </p:nvSpPr>
        <p:spPr>
          <a:xfrm>
            <a:off x="567812" y="1818217"/>
            <a:ext cx="3312902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2016-17</a:t>
            </a: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ARLING" panose="02000000000000000000" pitchFamily="2" charset="0"/>
            </a:endParaRP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SCHOOL CLIMATE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STUDENT VOICE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IMPLICIT BIAS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TEAM COMPOSITION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CLASSROOM PRACTICES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CYCLES OF ESCALATION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DATA-BASED DECISION MAKING</a:t>
            </a:r>
          </a:p>
        </p:txBody>
      </p:sp>
      <p:pic>
        <p:nvPicPr>
          <p:cNvPr id="10" name="Picture 9" descr="Image result for menu template clip art">
            <a:extLst>
              <a:ext uri="{FF2B5EF4-FFF2-40B4-BE49-F238E27FC236}">
                <a16:creationId xmlns:a16="http://schemas.microsoft.com/office/drawing/2014/main" id="{5A7821A9-1B94-40AE-B8B8-FD239CF8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62" y="1628731"/>
            <a:ext cx="4124676" cy="508064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48BCEC-8C84-428B-BE82-3DF6A1B57D7C}"/>
              </a:ext>
            </a:extLst>
          </p:cNvPr>
          <p:cNvSpPr/>
          <p:nvPr/>
        </p:nvSpPr>
        <p:spPr>
          <a:xfrm>
            <a:off x="4286601" y="3225205"/>
            <a:ext cx="378235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2017-18</a:t>
            </a: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ARLING" panose="02000000000000000000" pitchFamily="2" charset="0"/>
            </a:endParaRP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BUY-IN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LEADING BY CONVENING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RESTORATIVE PRACTICES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SELF-DETERMINATION THEORY</a:t>
            </a:r>
          </a:p>
          <a:p>
            <a:pPr algn="ctr"/>
            <a:r>
              <a:rPr lang="en-US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PARTNERSHIPS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 DARLING" panose="02000000000000000000" pitchFamily="2" charset="0"/>
            </a:endParaRP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DE-BRIEFING THE HS PBIS SYMPOSIUM</a:t>
            </a:r>
          </a:p>
        </p:txBody>
      </p:sp>
    </p:spTree>
    <p:extLst>
      <p:ext uri="{BB962C8B-B14F-4D97-AF65-F5344CB8AC3E}">
        <p14:creationId xmlns:p14="http://schemas.microsoft.com/office/powerpoint/2010/main" val="171751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29" y="-43543"/>
            <a:ext cx="12337129" cy="55636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8DFAE-52F8-41C2-9B20-E8F6EFFE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91" y="476963"/>
            <a:ext cx="9647434" cy="4562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 DARLING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Unified School District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(Artesia- Cerritos-Lakewood-Hawaiian Gardens, CA) -29 Schools</a:t>
            </a: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r>
              <a:rPr lang="en-US" altLang="en-US" sz="2800" b="1" dirty="0">
                <a:solidFill>
                  <a:schemeClr val="bg1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 in USA Today as most diverse area in nation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r>
              <a:rPr lang="en-US" altLang="en-US" sz="2800" b="1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19 elementary Schools</a:t>
            </a: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 middle </a:t>
            </a:r>
            <a:r>
              <a:rPr lang="en-US" altLang="en-US" sz="2800" b="1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schools</a:t>
            </a:r>
            <a:endParaRPr kumimoji="0" lang="en-US" altLang="en-US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5 </a:t>
            </a:r>
            <a:r>
              <a:rPr lang="en-US" altLang="en-US" sz="2800" b="1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high schools </a:t>
            </a:r>
            <a:endParaRPr kumimoji="0" lang="en-US" altLang="en-US" sz="28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r>
              <a:rPr lang="en-US" altLang="en-US" sz="2800" b="1" baseline="0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Adult</a:t>
            </a:r>
            <a:r>
              <a:rPr lang="en-US" altLang="en-US" sz="2800" b="1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 School </a:t>
            </a: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r>
              <a:rPr lang="en-US" altLang="en-US" sz="2800" b="1" dirty="0">
                <a:solidFill>
                  <a:schemeClr val="bg1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4 EC programs</a:t>
            </a:r>
          </a:p>
          <a:p>
            <a:pPr marL="914400" lvl="1" indent="-457200" defTabSz="914400">
              <a:buClr>
                <a:schemeClr val="bg1"/>
              </a:buClr>
              <a:buFont typeface="Century Gothic" panose="020B0502020202020204" pitchFamily="34" charset="0"/>
              <a:buChar char="▲"/>
            </a:pPr>
            <a:endParaRPr lang="en-US" altLang="en-US" sz="1600" b="1" dirty="0">
              <a:solidFill>
                <a:schemeClr val="bg1"/>
              </a:solidFill>
              <a:latin typeface="Berlin Sans FB Demi" panose="020E0802020502020306" pitchFamily="34" charset="0"/>
              <a:cs typeface="Times New Roman" panose="02020603050405020304" pitchFamily="18" charset="0"/>
            </a:endParaRPr>
          </a:p>
          <a:p>
            <a:pPr defTabSz="914400"/>
            <a:endParaRPr lang="en-US" altLang="en-US" sz="1200" b="1" dirty="0">
              <a:solidFill>
                <a:schemeClr val="bg1"/>
              </a:solidFill>
              <a:latin typeface="AR DARLING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30109" r="40304" b="29889"/>
          <a:stretch/>
        </p:blipFill>
        <p:spPr>
          <a:xfrm>
            <a:off x="6619583" y="2355980"/>
            <a:ext cx="4049500" cy="2344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1FEA4B-54DB-45C6-9D0C-5A52C9D1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7" y="4554732"/>
            <a:ext cx="11870348" cy="352044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Berlin Sans FB Demi" panose="020E0802020502020306" pitchFamily="34" charset="0"/>
              </a:rPr>
              <a:t>ABC USD:  School Transformation Grant (2014)</a:t>
            </a:r>
          </a:p>
        </p:txBody>
      </p:sp>
    </p:spTree>
    <p:extLst>
      <p:ext uri="{BB962C8B-B14F-4D97-AF65-F5344CB8AC3E}">
        <p14:creationId xmlns:p14="http://schemas.microsoft.com/office/powerpoint/2010/main" val="1371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-71706"/>
          <a:ext cx="12192000" cy="581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D60B557B-6631-4E14-9C7B-65FC3687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4672"/>
            <a:ext cx="12804477" cy="352044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erlin Sans FB Demi" panose="020E0802020502020306" pitchFamily="34" charset="0"/>
              </a:rPr>
              <a:t>ABC USD Profile Ethnic Breakdown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51CF2F-FFF8-4F99-9C09-896B8E897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bisassessment.org/Content/ReportAssets/cgr2xhez.ledC_24iT0R0x0T0_1">
            <a:extLst>
              <a:ext uri="{FF2B5EF4-FFF2-40B4-BE49-F238E27FC236}">
                <a16:creationId xmlns:a16="http://schemas.microsoft.com/office/drawing/2014/main" id="{84A6CAFD-53FD-4124-8DCE-3A44DC1AB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11"/>
            <a:ext cx="8156223" cy="5228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17AF62-533E-4E9E-A370-13C147B7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88" y="4068799"/>
            <a:ext cx="3911912" cy="173736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Telling Our Story with </a:t>
            </a:r>
            <a:r>
              <a:rPr lang="en-US" sz="9600" dirty="0">
                <a:latin typeface="Berlin Sans FB Demi" panose="020E0802020502020306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0524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F6A96756-6F2D-46DD-9EC3-10720E3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798" y="1205090"/>
            <a:ext cx="3829202" cy="33301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Berlin Sans FB Demi" panose="020E0802020502020306" pitchFamily="34" charset="0"/>
              </a:rPr>
              <a:t>Staff, students, and parents were surveyed about what is “The Cerritos Way” </a:t>
            </a:r>
          </a:p>
        </p:txBody>
      </p:sp>
      <p:pic>
        <p:nvPicPr>
          <p:cNvPr id="8" name="Picture 7" descr="Screen Shot 2018-02-05 at 12.48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4" y="315079"/>
            <a:ext cx="7366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9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4AE34-864D-40E5-852E-AB2D18836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384" y="379412"/>
            <a:ext cx="2390775" cy="5362575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63EF126A-683C-4725-B0B7-46D696B131AA}"/>
              </a:ext>
            </a:extLst>
          </p:cNvPr>
          <p:cNvSpPr txBox="1">
            <a:spLocks/>
          </p:cNvSpPr>
          <p:nvPr/>
        </p:nvSpPr>
        <p:spPr>
          <a:xfrm>
            <a:off x="8308136" y="4970779"/>
            <a:ext cx="3883863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>
                <a:latin typeface="Berlin Sans FB Demi" panose="020E0802020502020306" pitchFamily="34" charset="0"/>
              </a:rPr>
              <a:t>Tiered Fidelity Inventory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00B050"/>
                </a:solidFill>
                <a:latin typeface="Berlin Sans FB Demi" panose="020E0802020502020306" pitchFamily="34" charset="0"/>
              </a:rPr>
              <a:t>Tier I TEAMS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3746" y="1231006"/>
            <a:ext cx="7065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Avenir Black Oblique"/>
              <a:cs typeface="Avenir Black Oblique"/>
            </a:endParaRPr>
          </a:p>
          <a:p>
            <a:r>
              <a:rPr lang="en-US" sz="3200" dirty="0">
                <a:latin typeface="Avenir Black Oblique"/>
                <a:cs typeface="Avenir Black Oblique"/>
              </a:rPr>
              <a:t>"The Cerritos Way" Cell Phone Policy Survey</a:t>
            </a:r>
          </a:p>
          <a:p>
            <a:endParaRPr lang="en-US" sz="3200" dirty="0">
              <a:latin typeface="Avenir Black Oblique"/>
              <a:cs typeface="Avenir Black Oblique"/>
            </a:endParaRPr>
          </a:p>
          <a:p>
            <a:endParaRPr lang="en-US" sz="3200" dirty="0">
              <a:latin typeface="Avenir Black Oblique"/>
              <a:cs typeface="Avenir Black Obliq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713" y="2565676"/>
            <a:ext cx="5641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DejaVu LGC Sans Bold Oblique"/>
            </a:endParaRPr>
          </a:p>
          <a:p>
            <a:r>
              <a:rPr lang="en-US" sz="3200" dirty="0">
                <a:latin typeface="DejaVu LGC Sans Bold Oblique"/>
              </a:rPr>
              <a:t> Common Areas Survey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6317" y="3744852"/>
            <a:ext cx="3322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/>
              </a:rPr>
              <a:t>Behavior Expectations</a:t>
            </a:r>
          </a:p>
          <a:p>
            <a:r>
              <a:rPr lang="en-US" sz="3200" dirty="0">
                <a:latin typeface="Chalkboard SE"/>
              </a:rPr>
              <a:t>Survey </a:t>
            </a:r>
          </a:p>
          <a:p>
            <a:r>
              <a:rPr lang="en-US" sz="3200" dirty="0">
                <a:latin typeface="Chalkboard SE"/>
              </a:rPr>
              <a:t> </a:t>
            </a:r>
          </a:p>
          <a:p>
            <a:endParaRPr lang="en-US" sz="3200" dirty="0">
              <a:latin typeface="Chalkboard SE"/>
            </a:endParaRPr>
          </a:p>
        </p:txBody>
      </p:sp>
      <p:pic>
        <p:nvPicPr>
          <p:cNvPr id="2" name="Picture 1" descr="cell-149yky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13" y="0"/>
            <a:ext cx="2307634" cy="1828800"/>
          </a:xfrm>
          <a:prstGeom prst="rect">
            <a:avLst/>
          </a:prstGeom>
        </p:spPr>
      </p:pic>
      <p:pic>
        <p:nvPicPr>
          <p:cNvPr id="3" name="Picture 2" descr="survey-p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2" y="4563979"/>
            <a:ext cx="2235856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3647" y="5213684"/>
            <a:ext cx="3395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oli SC Regular"/>
                <a:cs typeface="Baoli SC Regular"/>
              </a:rPr>
              <a:t>Academic Integrity</a:t>
            </a:r>
          </a:p>
          <a:p>
            <a:r>
              <a:rPr lang="en-US" sz="3200" dirty="0">
                <a:latin typeface="Baoli SC Regular"/>
                <a:cs typeface="Baoli SC Regular"/>
              </a:rPr>
              <a:t> Policy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842" y="4090737"/>
            <a:ext cx="34932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DIN Alternate Bold"/>
                <a:cs typeface="DIN Alternate Bold"/>
              </a:rPr>
              <a:t>Tardy Policy Survey </a:t>
            </a:r>
          </a:p>
        </p:txBody>
      </p:sp>
    </p:spTree>
    <p:extLst>
      <p:ext uri="{BB962C8B-B14F-4D97-AF65-F5344CB8AC3E}">
        <p14:creationId xmlns:p14="http://schemas.microsoft.com/office/powerpoint/2010/main" val="216930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BF08CB-CE1D-4A1D-9611-0AD6EA23BA9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43DBD-575D-4189-8C3D-B75BF3E8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254826" cy="663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1B264E-7D84-4139-A6B5-2E2B60379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128" y="819120"/>
            <a:ext cx="1323975" cy="4714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318FA-3402-403B-A712-CAFA785DD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278" y="434975"/>
            <a:ext cx="1085850" cy="504825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F6A96756-6F2D-46DD-9EC3-10720E3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798" y="5049460"/>
            <a:ext cx="3829202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>
                <a:latin typeface="Berlin Sans FB Demi" panose="020E0802020502020306" pitchFamily="34" charset="0"/>
              </a:rPr>
              <a:t>Tiered Fidelity Inventory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latin typeface="Berlin Sans FB Demi" panose="020E0802020502020306" pitchFamily="34" charset="0"/>
              </a:rPr>
              <a:t>IMPLEMENTATION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00B050"/>
                </a:solidFill>
                <a:latin typeface="Berlin Sans FB Demi" panose="020E0802020502020306" pitchFamily="34" charset="0"/>
              </a:rPr>
              <a:t>Tier I</a:t>
            </a:r>
          </a:p>
        </p:txBody>
      </p:sp>
    </p:spTree>
    <p:extLst>
      <p:ext uri="{BB962C8B-B14F-4D97-AF65-F5344CB8AC3E}">
        <p14:creationId xmlns:p14="http://schemas.microsoft.com/office/powerpoint/2010/main" val="369987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Classroom Matrix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“ The Cerritos Way” and the behavior expectations can be unique in each classroom and specific to their personal teaching styles and goals. </a:t>
            </a:r>
          </a:p>
        </p:txBody>
      </p:sp>
      <p:pic>
        <p:nvPicPr>
          <p:cNvPr id="11" name="Picture Placeholder 10" descr="Copy of &quot;The Cerritos Way&quot; Classroom Matrix.pdf"/>
          <p:cNvPicPr>
            <a:picLocks noGrp="1" noChangeAspect="1"/>
          </p:cNvPicPr>
          <p:nvPr>
            <p:ph type="pic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3216" r="3216"/>
              <a:stretch>
                <a:fillRect/>
              </a:stretch>
            </p:blipFill>
          </mc:Choice>
          <mc:Fallback>
            <p:blipFill>
              <a:blip r:embed="rId3"/>
              <a:srcRect l="3216" r="3216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FA318FA-3402-403B-A712-CAFA785D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278" y="434975"/>
            <a:ext cx="1085850" cy="504825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F6A96756-6F2D-46DD-9EC3-10720E3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798" y="5049460"/>
            <a:ext cx="3829202" cy="1737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>
                <a:latin typeface="Berlin Sans FB Demi" panose="020E0802020502020306" pitchFamily="34" charset="0"/>
              </a:rPr>
              <a:t>Tiered Fidelity Inventory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latin typeface="Berlin Sans FB Demi" panose="020E0802020502020306" pitchFamily="34" charset="0"/>
              </a:rPr>
              <a:t>EVALUATION</a:t>
            </a:r>
            <a:br>
              <a:rPr lang="en-US" dirty="0">
                <a:latin typeface="Berlin Sans FB Demi" panose="020E0802020502020306" pitchFamily="34" charset="0"/>
              </a:rPr>
            </a:br>
            <a:r>
              <a:rPr lang="en-US" dirty="0">
                <a:solidFill>
                  <a:srgbClr val="00B050"/>
                </a:solidFill>
                <a:latin typeface="Berlin Sans FB Demi" panose="020E0802020502020306" pitchFamily="34" charset="0"/>
              </a:rPr>
              <a:t>Tier 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6FBA7-C40B-43A3-A104-8BFDE8E3E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128" y="662543"/>
            <a:ext cx="1323975" cy="4457700"/>
          </a:xfrm>
          <a:prstGeom prst="rect">
            <a:avLst/>
          </a:prstGeom>
        </p:spPr>
      </p:pic>
      <p:pic>
        <p:nvPicPr>
          <p:cNvPr id="6" name="Picture 5" descr="Screen Shot 2018-02-05 at 1.03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9456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3706" y="2226307"/>
            <a:ext cx="3421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Cerritos Way” Raffle Student Acknowledgment System</a:t>
            </a:r>
          </a:p>
        </p:txBody>
      </p:sp>
      <p:pic>
        <p:nvPicPr>
          <p:cNvPr id="8" name="Picture 7" descr="Screen Shot 2018-02-07 at 12.38.2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98" y="4011631"/>
            <a:ext cx="5676900" cy="1866900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933" y="255311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5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Wood Type">
  <a:themeElements>
    <a:clrScheme name="Custom 15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00000"/>
      </a:accent1>
      <a:accent2>
        <a:srgbClr val="3D3D3D"/>
      </a:accent2>
      <a:accent3>
        <a:srgbClr val="B2324B"/>
      </a:accent3>
      <a:accent4>
        <a:srgbClr val="33CCCC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407</TotalTime>
  <Words>646</Words>
  <Application>Microsoft Office PowerPoint</Application>
  <PresentationFormat>Widescreen</PresentationFormat>
  <Paragraphs>174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 CENA</vt:lpstr>
      <vt:lpstr>AR DARLING</vt:lpstr>
      <vt:lpstr>Arial</vt:lpstr>
      <vt:lpstr>Arial Black</vt:lpstr>
      <vt:lpstr>Avenir Black Oblique</vt:lpstr>
      <vt:lpstr>Baoli SC Regular</vt:lpstr>
      <vt:lpstr>Berlin Sans FB Demi</vt:lpstr>
      <vt:lpstr>Calibri</vt:lpstr>
      <vt:lpstr>Century Gothic</vt:lpstr>
      <vt:lpstr>Chalkboard SE</vt:lpstr>
      <vt:lpstr>DejaVu LGC Sans Bold Oblique</vt:lpstr>
      <vt:lpstr>DIN Alternate Bold</vt:lpstr>
      <vt:lpstr>Georgia</vt:lpstr>
      <vt:lpstr>Times</vt:lpstr>
      <vt:lpstr>Times New Roman</vt:lpstr>
      <vt:lpstr>Trebuchet MS</vt:lpstr>
      <vt:lpstr>Wingdings</vt:lpstr>
      <vt:lpstr>Wood Type</vt:lpstr>
      <vt:lpstr>HS-PBIS Symposium 2018  </vt:lpstr>
      <vt:lpstr>ABC USD:  School Transformation Grant (2014)</vt:lpstr>
      <vt:lpstr>ABC USD Profile Ethnic Breakdown</vt:lpstr>
      <vt:lpstr>Telling Our Story with DATA</vt:lpstr>
      <vt:lpstr>Staff, students, and parents were surveyed about what is “The Cerritos Way” </vt:lpstr>
      <vt:lpstr>PowerPoint Presentation</vt:lpstr>
      <vt:lpstr>Tiered Fidelity Inventory IMPLEMENTATION Tier I</vt:lpstr>
      <vt:lpstr>Classroom Matrix</vt:lpstr>
      <vt:lpstr>Tiered Fidelity Inventory EVALUATION Tier I</vt:lpstr>
      <vt:lpstr>The Cerritos Way  Office Discipline Referral  * Teachers can use as accountability *Aligned with AERIES</vt:lpstr>
      <vt:lpstr>Students are referred by their counselor after staff concerns are documented on ODRs.  Students are assigned to an adult staff member and for intervention designed to self manage.</vt:lpstr>
      <vt:lpstr>Tiered Fidelity Inventory EVALUATION Tier I</vt:lpstr>
      <vt:lpstr>PBIS- “The Cerritos Way” a part of the WASC Action Plans</vt:lpstr>
      <vt:lpstr>ABC Schools Implementing PBIS</vt:lpstr>
      <vt:lpstr> Serving Up: Collaborative Conversations &amp; Opportunities for Exploration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HS-PBIS Symposium 2018</dc:title>
  <dc:creator>Cristy Clouse</dc:creator>
  <cp:lastModifiedBy>Kathy Stauffer</cp:lastModifiedBy>
  <cp:revision>38</cp:revision>
  <dcterms:created xsi:type="dcterms:W3CDTF">2018-02-07T19:56:43Z</dcterms:created>
  <dcterms:modified xsi:type="dcterms:W3CDTF">2018-02-10T01:05:25Z</dcterms:modified>
</cp:coreProperties>
</file>